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Meddon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1E8AD68-EEE1-4AAF-AFEA-CA8779D2D182}">
  <a:tblStyle styleId="{B1E8AD68-EEE1-4AAF-AFEA-CA8779D2D1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ddon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project serves to provide a remedy to this problem by increasing the peripheral vision range of the driver.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images captured are then displayed on the screen of the tablet which is attached to the A pillar, so that driver can “see through” the A pillar and avoid accidents.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fundamental part of our project would be to transfer the image from camera to the tablet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6" name="Shape 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41" name="Shape 4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556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8579" lvl="1" marL="38404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3980" lvl="2" marL="56692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3980" lvl="3" marL="74980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3980" lvl="4" marL="932688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39700" lvl="5" marL="11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9700" lvl="6" marL="13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9700" lvl="7" marL="1500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39699" lvl="8" marL="1699999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dmay18-20.sd.ece.iastate.edu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lbrA3K7P8vg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www.youtube.com/watch?v=KLunXJxd9-g" TargetMode="External"/><Relationship Id="rId6" Type="http://schemas.openxmlformats.org/officeDocument/2006/relationships/image" Target="../media/image14.jpg"/><Relationship Id="rId7" Type="http://schemas.openxmlformats.org/officeDocument/2006/relationships/hyperlink" Target="http://www.youtube.com/watch?v=zTZrDEhmPd4" TargetMode="External"/><Relationship Id="rId8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Relationship Id="rId6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drivingtesttips.biz/driving-test-tutorials/a-pillar-blind-spots.html" TargetMode="External"/><Relationship Id="rId4" Type="http://schemas.openxmlformats.org/officeDocument/2006/relationships/hyperlink" Target="http://www.motortrend.com/news/2016-ces-tech-highlights/" TargetMode="External"/><Relationship Id="rId11" Type="http://schemas.openxmlformats.org/officeDocument/2006/relationships/hyperlink" Target="https://www.youtube.com/watch?v=c98h41TkREA" TargetMode="External"/><Relationship Id="rId10" Type="http://schemas.openxmlformats.org/officeDocument/2006/relationships/hyperlink" Target="https://www.xda-developers.com/push-your-nexus-7-to-the-limit-with-elite-kernel/" TargetMode="External"/><Relationship Id="rId12" Type="http://schemas.openxmlformats.org/officeDocument/2006/relationships/hyperlink" Target="https://www.zhihu.com/question/62307321/answer/242934910" TargetMode="External"/><Relationship Id="rId9" Type="http://schemas.openxmlformats.org/officeDocument/2006/relationships/hyperlink" Target="http://techtrickz.com/how-to/unofficial-aosp-android-6-0-marshmallow-available-for-nexus-s-installation-guide/" TargetMode="External"/><Relationship Id="rId5" Type="http://schemas.openxmlformats.org/officeDocument/2006/relationships/hyperlink" Target="https://www.youtube.com/watch?v=lbrA3K7P8vg" TargetMode="External"/><Relationship Id="rId6" Type="http://schemas.openxmlformats.org/officeDocument/2006/relationships/hyperlink" Target="https://www.youtube.com/watch?v=KLunXJxd9-g" TargetMode="External"/><Relationship Id="rId7" Type="http://schemas.openxmlformats.org/officeDocument/2006/relationships/hyperlink" Target="https://www.youtube.com/watch?v=zTZrDEhmPd4" TargetMode="External"/><Relationship Id="rId8" Type="http://schemas.openxmlformats.org/officeDocument/2006/relationships/hyperlink" Target="https://www.androidauthority.com/android-studio-tutorial-beginners-637572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n_R3KoJnTXc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98h41TkREA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793031" y="3254532"/>
            <a:ext cx="11641016" cy="10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191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6600"/>
              <a:buFont typeface="Algerian"/>
              <a:buNone/>
            </a:pPr>
            <a:r>
              <a:rPr b="1" i="0" lang="en-US" sz="6600" u="none" cap="none" strike="noStrike">
                <a:solidFill>
                  <a:srgbClr val="262626"/>
                </a:solidFill>
                <a:latin typeface="Algerian"/>
                <a:ea typeface="Algerian"/>
                <a:cs typeface="Algerian"/>
                <a:sym typeface="Algerian"/>
              </a:rPr>
              <a:t>A disappearing A- Pillar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66916" y="4689173"/>
            <a:ext cx="106754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https://sdmay18-20.sd.ece.iastate.edu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members: Yixuan Wang, Han Liao, Wenrui Wu, Yaowei Lee, Guantong Zhou, Shengliang Liu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name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Jaeyoun Kim</a:t>
            </a:r>
          </a:p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8132" y="767917"/>
            <a:ext cx="1575719" cy="157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914232" y="2461564"/>
            <a:ext cx="236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Crazy Pillar 1.1.4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Market Survey</a:t>
            </a:r>
          </a:p>
        </p:txBody>
      </p:sp>
      <p:grpSp>
        <p:nvGrpSpPr>
          <p:cNvPr id="196" name="Shape 196"/>
          <p:cNvGrpSpPr/>
          <p:nvPr/>
        </p:nvGrpSpPr>
        <p:grpSpPr>
          <a:xfrm>
            <a:off x="1097281" y="1737360"/>
            <a:ext cx="6747058" cy="682500"/>
            <a:chOff x="2" y="0"/>
            <a:chExt cx="6747058" cy="682500"/>
          </a:xfrm>
        </p:grpSpPr>
        <p:sp>
          <p:nvSpPr>
            <p:cNvPr id="197" name="Shape 197"/>
            <p:cNvSpPr/>
            <p:nvPr/>
          </p:nvSpPr>
          <p:spPr>
            <a:xfrm>
              <a:off x="2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9992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 cost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3092130" y="0"/>
              <a:ext cx="596571" cy="682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3092130" y="136500"/>
              <a:ext cx="4176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36334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324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extra device need(Andriod)</a:t>
              </a: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1098596" y="4403058"/>
            <a:ext cx="6745742" cy="682500"/>
            <a:chOff x="1318" y="0"/>
            <a:chExt cx="6745742" cy="682500"/>
          </a:xfrm>
        </p:grpSpPr>
        <p:sp>
          <p:nvSpPr>
            <p:cNvPr id="204" name="Shape 204"/>
            <p:cNvSpPr/>
            <p:nvPr/>
          </p:nvSpPr>
          <p:spPr>
            <a:xfrm>
              <a:off x="1318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21308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Available to customized the pillar width and length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3093116" y="0"/>
              <a:ext cx="595873" cy="682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3093116" y="136500"/>
              <a:ext cx="417111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3936334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3956324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Block size is allowed to be customized.</a:t>
              </a:r>
            </a:p>
          </p:txBody>
        </p:sp>
      </p:grpSp>
      <p:grpSp>
        <p:nvGrpSpPr>
          <p:cNvPr id="210" name="Shape 210"/>
          <p:cNvGrpSpPr/>
          <p:nvPr/>
        </p:nvGrpSpPr>
        <p:grpSpPr>
          <a:xfrm>
            <a:off x="1098595" y="5321374"/>
            <a:ext cx="6745742" cy="682500"/>
            <a:chOff x="1318" y="0"/>
            <a:chExt cx="6745742" cy="682500"/>
          </a:xfrm>
        </p:grpSpPr>
        <p:sp>
          <p:nvSpPr>
            <p:cNvPr id="211" name="Shape 211"/>
            <p:cNvSpPr/>
            <p:nvPr/>
          </p:nvSpPr>
          <p:spPr>
            <a:xfrm>
              <a:off x="1318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21308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camera can zoom in/out depend on the distance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3093116" y="0"/>
              <a:ext cx="595873" cy="682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3093116" y="136500"/>
              <a:ext cx="417111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3936334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3956324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have this particular function to zoom.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1097281" y="2605779"/>
            <a:ext cx="6747058" cy="682500"/>
            <a:chOff x="2" y="0"/>
            <a:chExt cx="6747058" cy="682500"/>
          </a:xfrm>
        </p:grpSpPr>
        <p:sp>
          <p:nvSpPr>
            <p:cNvPr id="218" name="Shape 218"/>
            <p:cNvSpPr/>
            <p:nvPr/>
          </p:nvSpPr>
          <p:spPr>
            <a:xfrm>
              <a:off x="2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19992" y="19990"/>
              <a:ext cx="2770800" cy="64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App is convenient to use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3092130" y="0"/>
              <a:ext cx="596571" cy="682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092130" y="136500"/>
              <a:ext cx="4176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936334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956324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 have the user guideline.</a:t>
              </a:r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1097279" y="3474198"/>
            <a:ext cx="6747058" cy="682500"/>
            <a:chOff x="2" y="0"/>
            <a:chExt cx="6747058" cy="682500"/>
          </a:xfrm>
        </p:grpSpPr>
        <p:sp>
          <p:nvSpPr>
            <p:cNvPr id="225" name="Shape 225"/>
            <p:cNvSpPr/>
            <p:nvPr/>
          </p:nvSpPr>
          <p:spPr>
            <a:xfrm>
              <a:off x="2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19992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Suitable for all kinds of car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3092130" y="0"/>
              <a:ext cx="596571" cy="68250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3092130" y="136500"/>
              <a:ext cx="4176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3936334" y="0"/>
              <a:ext cx="2810726" cy="682500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956324" y="19990"/>
              <a:ext cx="2770746" cy="64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Pillar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category function included</a:t>
              </a:r>
            </a:p>
          </p:txBody>
        </p:sp>
      </p:grpSp>
      <p:sp>
        <p:nvSpPr>
          <p:cNvPr id="231" name="Shape 2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Cost Estimate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20680" y="5529909"/>
            <a:ext cx="12309257" cy="1328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Char char=" 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additional </a:t>
            </a: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cost if you have an android tablet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401356" y="2648423"/>
            <a:ext cx="523468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6.0 Marshmallow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3547" y="2016139"/>
            <a:ext cx="3283145" cy="321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Potential Risks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599975" y="2204092"/>
            <a:ext cx="7180446" cy="3845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AutoNum type="arabicPeriod"/>
            </a:pPr>
            <a:r>
              <a:rPr b="0" i="0" lang="en-US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sunshine day, driver cannot see screen due to the reflection.</a:t>
            </a:r>
          </a:p>
          <a:p>
            <a:pPr indent="-914400" lvl="0" marL="9144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AutoNum type="arabicPeriod"/>
            </a:pPr>
            <a:r>
              <a:rPr b="0" i="0" lang="en-US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Cannot recognize the things that are very close to car.</a:t>
            </a:r>
          </a:p>
          <a:p>
            <a:pPr indent="-914400" lvl="0" marL="9144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Calibri"/>
              <a:buAutoNum type="arabicPeriod"/>
            </a:pPr>
            <a:r>
              <a:rPr b="0" i="0" lang="en-US" sz="37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Sometimes the tablet might drop off from the window.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Calibri"/>
              <a:buNone/>
            </a:pPr>
            <a:r>
              <a:t/>
            </a:r>
            <a:endParaRPr b="0" i="0" sz="333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330"/>
              <a:buFont typeface="Calibri"/>
              <a:buNone/>
            </a:pPr>
            <a:r>
              <a:t/>
            </a:r>
            <a:endParaRPr b="0" i="0" sz="333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838" y="2258542"/>
            <a:ext cx="3473147" cy="247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Application Feedback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1147550" y="1845725"/>
            <a:ext cx="10008000" cy="433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89" lvl="0" marL="9144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“I used this app on my car for a week, I think it basically achieved the aforementioned function in product description. But my device kept running out of battery in two hours. Hope the app developer can figure out this problem. I am really looking forward to releasing it in Google store”.</a:t>
            </a:r>
          </a:p>
          <a:p>
            <a:pPr indent="35560" lvl="0" marL="91440">
              <a:spcBef>
                <a:spcPts val="0"/>
              </a:spcBef>
              <a:buNone/>
            </a:pPr>
            <a:r>
              <a:rPr lang="en-US"/>
              <a:t>														-- </a:t>
            </a:r>
            <a:r>
              <a:rPr i="1" lang="en-US"/>
              <a:t>Wenrui Wu</a:t>
            </a:r>
            <a:r>
              <a:rPr lang="en-US"/>
              <a:t> (team tester)</a:t>
            </a:r>
          </a:p>
          <a:p>
            <a:pPr indent="35560" lvl="0" marL="9144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35560" lvl="0" marL="91440">
              <a:spcBef>
                <a:spcPts val="0"/>
              </a:spcBef>
              <a:buNone/>
            </a:pPr>
            <a:r>
              <a:rPr lang="en-US"/>
              <a:t>“I think this App is really </a:t>
            </a:r>
            <a:r>
              <a:rPr lang="en-US"/>
              <a:t>convenient</a:t>
            </a:r>
            <a:r>
              <a:rPr lang="en-US"/>
              <a:t> to use. I can see the outside view </a:t>
            </a:r>
            <a:r>
              <a:rPr lang="en-US"/>
              <a:t>through</a:t>
            </a:r>
            <a:r>
              <a:rPr lang="en-US"/>
              <a:t> A pillar clearly. and the image quality is good, but there is a slight delay with image display and it </a:t>
            </a:r>
            <a:r>
              <a:rPr lang="en-US"/>
              <a:t>definitely</a:t>
            </a:r>
            <a:r>
              <a:rPr lang="en-US"/>
              <a:t> can be </a:t>
            </a:r>
            <a:r>
              <a:rPr lang="en-US"/>
              <a:t>improved</a:t>
            </a:r>
            <a:r>
              <a:rPr lang="en-US"/>
              <a:t> more precise. I </a:t>
            </a:r>
            <a:r>
              <a:rPr lang="en-US"/>
              <a:t>highly</a:t>
            </a:r>
            <a:r>
              <a:rPr lang="en-US"/>
              <a:t> </a:t>
            </a:r>
            <a:r>
              <a:rPr lang="en-US"/>
              <a:t>recommend</a:t>
            </a:r>
            <a:r>
              <a:rPr lang="en-US"/>
              <a:t> this app to any driver who are looking for this </a:t>
            </a:r>
            <a:r>
              <a:rPr lang="en-US"/>
              <a:t>particular</a:t>
            </a:r>
            <a:r>
              <a:rPr lang="en-US"/>
              <a:t> function.”</a:t>
            </a:r>
          </a:p>
          <a:p>
            <a:pPr indent="35560" lvl="0" marL="91440">
              <a:spcBef>
                <a:spcPts val="0"/>
              </a:spcBef>
              <a:buNone/>
            </a:pPr>
            <a:r>
              <a:rPr lang="en-US"/>
              <a:t>														-- </a:t>
            </a:r>
            <a:r>
              <a:rPr i="1" lang="en-US"/>
              <a:t>Jiancheng Zhang</a:t>
            </a:r>
          </a:p>
          <a:p>
            <a:pPr indent="35560" lvl="0" marL="9144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indent="35560" lvl="0" marL="9144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Functional Decomposition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426" y="2488980"/>
            <a:ext cx="3854940" cy="37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5144" y="2377496"/>
            <a:ext cx="3132626" cy="3961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2354580" y="1894638"/>
            <a:ext cx="258669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doc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7173241" y="1894638"/>
            <a:ext cx="1626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doc</a:t>
            </a:r>
          </a:p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Detailed Design(Customize)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203550" y="2087775"/>
            <a:ext cx="3471600" cy="188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protected void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onCreate(Bundle savedInstanceState)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Intent intent=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Intent(Menu_Customize.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Camera_activity.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intent.putExtra(</a:t>
            </a:r>
            <a:r>
              <a:rPr b="1" lang="en-US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"rwinput"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,rwinput);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intent.putExtra(</a:t>
            </a:r>
            <a:r>
              <a:rPr b="1" lang="en-US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"rainput"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,rainput);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startActivity(intent);</a:t>
            </a:r>
          </a:p>
          <a:p>
            <a:pPr indent="35560" lvl="0" marL="9144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79" name="Shape 279"/>
          <p:cNvSpPr txBox="1"/>
          <p:nvPr/>
        </p:nvSpPr>
        <p:spPr>
          <a:xfrm>
            <a:off x="3675138" y="2189500"/>
            <a:ext cx="34716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(getIntent() != 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null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&amp;&amp; getIntent().getExtras() != 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){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=Integer.</a:t>
            </a:r>
            <a:r>
              <a:rPr i="1"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valueOf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(getIntent().getStringExtra(</a:t>
            </a:r>
            <a:r>
              <a:rPr b="1" lang="en-US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"rwinput"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angle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=Integer.</a:t>
            </a:r>
            <a:r>
              <a:rPr i="1"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valueOf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(getIntent().getStringExtra(</a:t>
            </a:r>
            <a:r>
              <a:rPr b="1" lang="en-US" sz="9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"rainput"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CustomeView customeView=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CustomeView(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mcustomView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=(CustomeView)findViewById(R.id.</a:t>
            </a:r>
            <a:r>
              <a:rPr b="1" i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customView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mcustomView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.changeSize(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angle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7479450" y="2274400"/>
            <a:ext cx="24210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 void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changeSize(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width,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angle){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=width*</a:t>
            </a:r>
            <a:r>
              <a:rPr lang="en-US" sz="9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Angle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=angle;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=(</a:t>
            </a:r>
            <a:r>
              <a:rPr b="1" lang="en-US" sz="900">
                <a:solidFill>
                  <a:srgbClr val="0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(Math.</a:t>
            </a:r>
            <a:r>
              <a:rPr i="1"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(Math.</a:t>
            </a:r>
            <a:r>
              <a:rPr i="1"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toRadians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900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Angle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)));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345000" y="1737400"/>
            <a:ext cx="2034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Menu_Customize class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4143525" y="1737400"/>
            <a:ext cx="21948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Menu_Camera_activity class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7308088" y="1737400"/>
            <a:ext cx="21948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Menu_CutomeView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425" y="3875600"/>
            <a:ext cx="1439375" cy="2399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Shape 285"/>
          <p:cNvCxnSpPr/>
          <p:nvPr/>
        </p:nvCxnSpPr>
        <p:spPr>
          <a:xfrm flipH="1" rot="10800000">
            <a:off x="3089875" y="3598675"/>
            <a:ext cx="4239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6" name="Shape 286"/>
          <p:cNvCxnSpPr>
            <a:stCxn id="279" idx="3"/>
            <a:endCxn id="280" idx="1"/>
          </p:cNvCxnSpPr>
          <p:nvPr/>
        </p:nvCxnSpPr>
        <p:spPr>
          <a:xfrm>
            <a:off x="7146738" y="3216250"/>
            <a:ext cx="332700" cy="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625" y="4011275"/>
            <a:ext cx="1439375" cy="23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Detailed Design(Block size layout)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9576" y="1763086"/>
            <a:ext cx="2660161" cy="4250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3175000" y="5890058"/>
            <a:ext cx="237393" cy="24748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5282419" y="3819836"/>
            <a:ext cx="2778370" cy="2308324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Evaluate if the touch place is around the circle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Depend on the finger position, move the red circle to a certain place.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Step3: Create a new CustomeView. </a:t>
            </a:r>
          </a:p>
        </p:txBody>
      </p:sp>
      <p:sp>
        <p:nvSpPr>
          <p:cNvPr id="299" name="Shape 299"/>
          <p:cNvSpPr/>
          <p:nvPr/>
        </p:nvSpPr>
        <p:spPr>
          <a:xfrm>
            <a:off x="8330600" y="4743172"/>
            <a:ext cx="3759300" cy="6177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900"/>
              <a:buFont typeface="Courier New"/>
              <a:buNone/>
            </a:pPr>
            <a:r>
              <a:rPr b="1" i="0" lang="en-US" sz="9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public boolean </a:t>
            </a:r>
            <a:r>
              <a:rPr b="0" i="0" lang="en-US" sz="9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onTouchEvent(MotionEvent event)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945675" y="1891807"/>
            <a:ext cx="4437234" cy="1740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8422250" y="5581950"/>
            <a:ext cx="3576000" cy="5556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71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900"/>
              <a:buFont typeface="Courier New"/>
              <a:buNone/>
            </a:pPr>
            <a:r>
              <a:rPr b="1" i="0" lang="en-US" sz="9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</a:t>
            </a:r>
            <a:r>
              <a:rPr b="0" i="0" lang="en-US" sz="9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onDraw(Canvas canvas)</a:t>
            </a:r>
          </a:p>
        </p:txBody>
      </p:sp>
      <p:cxnSp>
        <p:nvCxnSpPr>
          <p:cNvPr id="302" name="Shape 302"/>
          <p:cNvCxnSpPr/>
          <p:nvPr/>
        </p:nvCxnSpPr>
        <p:spPr>
          <a:xfrm flipH="1">
            <a:off x="3077308" y="2795347"/>
            <a:ext cx="1428631" cy="64244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cxnSp>
      <p:sp>
        <p:nvSpPr>
          <p:cNvPr id="303" name="Shape 303"/>
          <p:cNvSpPr txBox="1"/>
          <p:nvPr/>
        </p:nvSpPr>
        <p:spPr>
          <a:xfrm>
            <a:off x="4505939" y="1918184"/>
            <a:ext cx="3618153" cy="1754326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Step1: Evaluate if the area touched is around the line.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Step2: Depending on the movement of fingers, the blocks will pulled to left or right.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Create a new CustomeView. </a:t>
            </a:r>
          </a:p>
        </p:txBody>
      </p:sp>
      <p:cxnSp>
        <p:nvCxnSpPr>
          <p:cNvPr id="304" name="Shape 304"/>
          <p:cNvCxnSpPr>
            <a:endCxn id="299" idx="1"/>
          </p:cNvCxnSpPr>
          <p:nvPr/>
        </p:nvCxnSpPr>
        <p:spPr>
          <a:xfrm>
            <a:off x="7469000" y="5052022"/>
            <a:ext cx="8616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cxnSp>
      <p:cxnSp>
        <p:nvCxnSpPr>
          <p:cNvPr id="305" name="Shape 305"/>
          <p:cNvCxnSpPr>
            <a:endCxn id="301" idx="1"/>
          </p:cNvCxnSpPr>
          <p:nvPr/>
        </p:nvCxnSpPr>
        <p:spPr>
          <a:xfrm>
            <a:off x="7495550" y="5851350"/>
            <a:ext cx="926700" cy="84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cxnSp>
      <p:cxnSp>
        <p:nvCxnSpPr>
          <p:cNvPr id="306" name="Shape 306"/>
          <p:cNvCxnSpPr/>
          <p:nvPr/>
        </p:nvCxnSpPr>
        <p:spPr>
          <a:xfrm>
            <a:off x="8060789" y="2082297"/>
            <a:ext cx="503039" cy="42551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cxn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2090" y="1844975"/>
            <a:ext cx="2838450" cy="25908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08" name="Shape 308"/>
          <p:cNvSpPr/>
          <p:nvPr/>
        </p:nvSpPr>
        <p:spPr>
          <a:xfrm>
            <a:off x="2804746" y="3397347"/>
            <a:ext cx="322425" cy="225597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Shape 309"/>
          <p:cNvCxnSpPr/>
          <p:nvPr/>
        </p:nvCxnSpPr>
        <p:spPr>
          <a:xfrm flipH="1">
            <a:off x="3321319" y="4622123"/>
            <a:ext cx="1961100" cy="1272000"/>
          </a:xfrm>
          <a:prstGeom prst="bentConnector3">
            <a:avLst>
              <a:gd fmla="val 99398" name="adj1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</p:cxnSp>
      <p:sp>
        <p:nvSpPr>
          <p:cNvPr id="310" name="Shape 3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Detailed Design(Camera)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1097275" y="1845724"/>
            <a:ext cx="100584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Shape 318"/>
          <p:cNvGrpSpPr/>
          <p:nvPr/>
        </p:nvGrpSpPr>
        <p:grpSpPr>
          <a:xfrm>
            <a:off x="2412993" y="1827016"/>
            <a:ext cx="7585248" cy="4122509"/>
            <a:chOff x="1315713" y="2384"/>
            <a:chExt cx="7585248" cy="4122509"/>
          </a:xfrm>
        </p:grpSpPr>
        <p:sp>
          <p:nvSpPr>
            <p:cNvPr id="319" name="Shape 319"/>
            <p:cNvSpPr/>
            <p:nvPr/>
          </p:nvSpPr>
          <p:spPr>
            <a:xfrm rot="5400000">
              <a:off x="979568" y="937916"/>
              <a:ext cx="1464274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315713" y="2384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1350191" y="36862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Permission from android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manifest</a:t>
              </a:r>
            </a:p>
          </p:txBody>
        </p:sp>
        <p:sp>
          <p:nvSpPr>
            <p:cNvPr id="322" name="Shape 322"/>
            <p:cNvSpPr/>
            <p:nvPr/>
          </p:nvSpPr>
          <p:spPr>
            <a:xfrm rot="5400000">
              <a:off x="979568" y="2409389"/>
              <a:ext cx="1464274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315713" y="1473857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1350191" y="1508335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Connect Camera</a:t>
              </a:r>
            </a:p>
          </p:txBody>
        </p:sp>
        <p:sp>
          <p:nvSpPr>
            <p:cNvPr id="325" name="Shape 325"/>
            <p:cNvSpPr/>
            <p:nvPr/>
          </p:nvSpPr>
          <p:spPr>
            <a:xfrm rot="3008">
              <a:off x="1715304" y="3146318"/>
              <a:ext cx="2725308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1315713" y="2945330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1350191" y="2979808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Set up Camera</a:t>
              </a:r>
            </a:p>
          </p:txBody>
        </p:sp>
        <p:sp>
          <p:nvSpPr>
            <p:cNvPr id="328" name="Shape 328"/>
            <p:cNvSpPr/>
            <p:nvPr/>
          </p:nvSpPr>
          <p:spPr>
            <a:xfrm rot="-5400000">
              <a:off x="3708439" y="2408139"/>
              <a:ext cx="1471544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4048219" y="2947715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4082697" y="2982193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Start Still Capture Request</a:t>
              </a:r>
            </a:p>
          </p:txBody>
        </p:sp>
        <p:sp>
          <p:nvSpPr>
            <p:cNvPr id="331" name="Shape 331"/>
            <p:cNvSpPr/>
            <p:nvPr/>
          </p:nvSpPr>
          <p:spPr>
            <a:xfrm rot="-5505363">
              <a:off x="3704505" y="947793"/>
              <a:ext cx="1435425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4048219" y="1468972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4082697" y="1503450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Start preview</a:t>
              </a:r>
            </a:p>
          </p:txBody>
        </p:sp>
        <p:sp>
          <p:nvSpPr>
            <p:cNvPr id="334" name="Shape 334"/>
            <p:cNvSpPr/>
            <p:nvPr/>
          </p:nvSpPr>
          <p:spPr>
            <a:xfrm rot="949592">
              <a:off x="4342477" y="645869"/>
              <a:ext cx="3046659" cy="176576"/>
            </a:xfrm>
            <a:prstGeom prst="rect">
              <a:avLst/>
            </a:prstGeom>
            <a:solidFill>
              <a:srgbClr val="EEC0A7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4004232" y="27023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4038710" y="61501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touch to zoom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6938997" y="861524"/>
              <a:ext cx="1961964" cy="1177178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6973475" y="896002"/>
              <a:ext cx="1893008" cy="1108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Close camera</a:t>
              </a:r>
            </a:p>
          </p:txBody>
        </p:sp>
      </p:grpSp>
      <p:sp>
        <p:nvSpPr>
          <p:cNvPr id="339" name="Shape 33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1097280" y="1069190"/>
            <a:ext cx="10058400" cy="799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Prototype Implementations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8484425" y="1802196"/>
            <a:ext cx="348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Customizable block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5133546" y="1802222"/>
            <a:ext cx="213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Zoom in/out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07406" y="1802196"/>
            <a:ext cx="42098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width and angle</a:t>
            </a:r>
          </a:p>
        </p:txBody>
      </p:sp>
      <p:sp>
        <p:nvSpPr>
          <p:cNvPr id="349" name="Shape 34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51" name="Shape 351" title="Senior design function demo(3)">
            <a:hlinkClick r:id="rId3"/>
          </p:cNvPr>
          <p:cNvSpPr/>
          <p:nvPr/>
        </p:nvSpPr>
        <p:spPr>
          <a:xfrm>
            <a:off x="8197375" y="2179913"/>
            <a:ext cx="3757025" cy="3955712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Shape 352" title="Senior design function demo(2)">
            <a:hlinkClick r:id="rId5"/>
          </p:cNvPr>
          <p:cNvSpPr/>
          <p:nvPr/>
        </p:nvSpPr>
        <p:spPr>
          <a:xfrm>
            <a:off x="4523288" y="2201075"/>
            <a:ext cx="3357125" cy="3926625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3" name="Shape 353" title="Senior design function demo(1)">
            <a:hlinkClick r:id="rId7"/>
          </p:cNvPr>
          <p:cNvSpPr/>
          <p:nvPr/>
        </p:nvSpPr>
        <p:spPr>
          <a:xfrm>
            <a:off x="350225" y="2209000"/>
            <a:ext cx="3757025" cy="3926625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 Plan</a:t>
            </a:r>
          </a:p>
        </p:txBody>
      </p:sp>
      <p:pic>
        <p:nvPicPr>
          <p:cNvPr id="361" name="Shape 3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72606" y="2243774"/>
            <a:ext cx="3397390" cy="254804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379007" y="2224440"/>
            <a:ext cx="3397391" cy="258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6047557" y="2247223"/>
            <a:ext cx="3424978" cy="256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9034" y="1819099"/>
            <a:ext cx="2725735" cy="339739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995881" y="5244079"/>
            <a:ext cx="25078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car(Ford Edge) and tester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3645323" y="5129761"/>
            <a:ext cx="2960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Affixed magnetic 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 onto the windscreen to hold the tablet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6475679" y="5268259"/>
            <a:ext cx="25687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 is attached onto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A-pillar.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9228963" y="5167877"/>
            <a:ext cx="2655000" cy="1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video is recorded while the vehicle is moving from the driver’s view.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85026" y="40844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Problem statement:</a:t>
            </a:r>
          </a:p>
        </p:txBody>
      </p:sp>
      <p:pic>
        <p:nvPicPr>
          <p:cNvPr id="118" name="Shape 1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073" y="1963077"/>
            <a:ext cx="3083597" cy="189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9565374" y="6134474"/>
            <a:ext cx="224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Drivingtesttips.com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3746" y="4013577"/>
            <a:ext cx="2571007" cy="2289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9620020" y="3568339"/>
            <a:ext cx="22468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Drivingtesttips.com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128814" y="1963076"/>
            <a:ext cx="57063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of our project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to render the A-pillar “transparent” through the camera,display, and computation of inexpensive tablets.</a:t>
            </a:r>
          </a:p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0800" y="4013575"/>
            <a:ext cx="3543379" cy="2116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Technology platform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Android studio 2.3.3</a:t>
            </a:r>
          </a:p>
          <a:p>
            <a:pPr indent="-2540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lang="en-US" sz="4000"/>
              <a:t>Android</a:t>
            </a: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6.0  Marshmallow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Nexus 7.0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1911" y="1845735"/>
            <a:ext cx="3157725" cy="109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0141" y="3050751"/>
            <a:ext cx="1443939" cy="15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6000" y="4671491"/>
            <a:ext cx="2149545" cy="119760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Contribution on main function:</a:t>
            </a:r>
          </a:p>
        </p:txBody>
      </p:sp>
      <p:graphicFrame>
        <p:nvGraphicFramePr>
          <p:cNvPr id="389" name="Shape 389"/>
          <p:cNvGraphicFramePr/>
          <p:nvPr/>
        </p:nvGraphicFramePr>
        <p:xfrm>
          <a:off x="1096963" y="1846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{B1E8AD68-EEE1-4AAF-AFEA-CA8779D2D182}</a:tableStyleId>
              </a:tblPr>
              <a:tblGrid>
                <a:gridCol w="1999325"/>
                <a:gridCol w="80590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Yixuan Wang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Zoom in/out\\Camera</a:t>
                      </a:r>
                      <a:r>
                        <a:rPr lang="en-US" sz="1800"/>
                        <a:t> function\\</a:t>
                      </a:r>
                      <a:r>
                        <a:rPr lang="en-US" sz="1800"/>
                        <a:t>Contact us\\Pillar category</a:t>
                      </a:r>
                    </a:p>
                  </a:txBody>
                  <a:tcPr marT="45725" marB="45725" marR="91450" marL="9145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Wenrui</a:t>
                      </a:r>
                      <a:r>
                        <a:rPr lang="en-US" sz="1800"/>
                        <a:t> Wu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Zoom in/out\\Camera</a:t>
                      </a:r>
                      <a:r>
                        <a:rPr lang="en-US" sz="1800"/>
                        <a:t> function\\</a:t>
                      </a:r>
                      <a:r>
                        <a:rPr lang="en-US" sz="1800"/>
                        <a:t>Contact us\\Pillar category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Guantong Zhou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Zoom in/out\\Camera</a:t>
                      </a:r>
                      <a:r>
                        <a:rPr lang="en-US" sz="1800"/>
                        <a:t> function\\</a:t>
                      </a:r>
                      <a:r>
                        <a:rPr lang="en-US" sz="1800"/>
                        <a:t>Pillar category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Han</a:t>
                      </a:r>
                      <a:r>
                        <a:rPr lang="en-US" sz="1800"/>
                        <a:t> Liao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Block size\\Camera</a:t>
                      </a:r>
                      <a:r>
                        <a:rPr lang="en-US" sz="1800"/>
                        <a:t> function\\customize\\</a:t>
                      </a:r>
                      <a:r>
                        <a:rPr lang="en-US" sz="1800"/>
                        <a:t>Contact us\\Pillar category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Yaowei</a:t>
                      </a:r>
                      <a:r>
                        <a:rPr lang="en-US" sz="1800"/>
                        <a:t> Lee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Block size\\Website\\Camera</a:t>
                      </a:r>
                      <a:r>
                        <a:rPr lang="en-US" sz="1800"/>
                        <a:t> function\\</a:t>
                      </a:r>
                      <a:r>
                        <a:rPr lang="en-US" sz="1800"/>
                        <a:t>Document</a:t>
                      </a:r>
                      <a:r>
                        <a:rPr lang="en-US" sz="1800"/>
                        <a:t> submitting\\</a:t>
                      </a:r>
                      <a:r>
                        <a:rPr lang="en-US" sz="1800"/>
                        <a:t>Pillar category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Shengliang</a:t>
                      </a:r>
                      <a:r>
                        <a:rPr lang="en-US" sz="1800"/>
                        <a:t> Liu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Block size\\Camera</a:t>
                      </a:r>
                      <a:r>
                        <a:rPr lang="en-US" sz="1800"/>
                        <a:t> function\\</a:t>
                      </a:r>
                      <a:r>
                        <a:rPr lang="en-US" sz="1800"/>
                        <a:t>Pillar category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0" name="Shape 39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Schedule: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Aug 20-Aug 31	     User interface frame 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Sep 1-Sep 15		 Contact us function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Sep 16-Sep 29		 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Customizable block size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 1-Oct 20		 Camera activity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 20 – Nov 13	 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Touch</a:t>
            </a:r>
            <a:r>
              <a:rPr lang="en-US" sz="3600">
                <a:solidFill>
                  <a:srgbClr val="FF0000"/>
                </a:solidFill>
              </a:rPr>
              <a:t> controllable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block size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Char char=" 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Nov 14 – Dec 1	 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Zoom in/out function</a:t>
            </a:r>
          </a:p>
        </p:txBody>
      </p:sp>
      <p:sp>
        <p:nvSpPr>
          <p:cNvPr id="398" name="Shape 39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Conclusion: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978880" y="1873059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400"/>
              <a:t>Overall, this was a challenging project for us to undertake due to the fact that our programming knowledge was fairly basic. We spent a good amount of time at the start of the semester figuring out how to work with Android Studio. Our goal for this project is to render the A-pillar invisible and to be able to see the region obstructed by the A-pillar. I can safely say that we have achieved this milestone. We will work on improving the workability of the functions already available in the App, such as the zoom/in function, image quality, and block size.</a:t>
            </a:r>
          </a:p>
        </p:txBody>
      </p:sp>
      <p:sp>
        <p:nvSpPr>
          <p:cNvPr id="406" name="Shape 40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US"/>
              <a:t>s for</a:t>
            </a: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next semester: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1097275" y="1737350"/>
            <a:ext cx="9757500" cy="41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AutoNum type="arabicPeriod"/>
            </a:pPr>
            <a:r>
              <a:rPr lang="en-US" sz="3600"/>
              <a:t>Improve the image quality.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eriod"/>
            </a:pPr>
            <a:r>
              <a:rPr lang="en-US" sz="3600"/>
              <a:t>Finish the “user privacy” function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eriod"/>
            </a:pPr>
            <a:r>
              <a:rPr lang="en-US" sz="3600"/>
              <a:t>Finish the “tools” function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eriod"/>
            </a:pPr>
            <a:r>
              <a:rPr lang="en-US" sz="3600"/>
              <a:t>Improve the art/design of the App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eriod"/>
            </a:pPr>
            <a:r>
              <a:rPr lang="en-US" sz="3600"/>
              <a:t>Improve gesture operation and make it more accurate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AutoNum type="arabicPeriod"/>
            </a:pPr>
            <a:r>
              <a:rPr lang="en-US" sz="3600"/>
              <a:t>Reduce the delay time </a:t>
            </a:r>
          </a:p>
        </p:txBody>
      </p:sp>
      <p:sp>
        <p:nvSpPr>
          <p:cNvPr id="414" name="Shape 4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850375" y="1919500"/>
            <a:ext cx="11043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787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https://www.drivingtesttips.biz/driving-test-tutorials/a-pillar-blind-spots.html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http://www.motortrend.com/news/2016-ces-tech-highlights/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https://www.youtube.com/watch?v=lbrA3K7P8vg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https://www.youtube.com/watch?v=KLunXJxd9-g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https://www.youtube.com/watch?v=zTZrDEhmPd4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https://www.androidauthority.com/android-studio-tutorial-beginners-637572/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http://techtrickz.com/how-to/unofficial-aosp-android-6-0-marshmallow-available-for-nexus-s-installation-guide/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https://www.xda-developers.com/push-your-nexus-7-to-the-limit-with-elite-kernel/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lang="en-US" sz="1800" u="sng">
                <a:solidFill>
                  <a:schemeClr val="hlink"/>
                </a:solidFill>
                <a:hlinkClick r:id="rId11"/>
              </a:rPr>
              <a:t>https://www.youtube.com/watch?v=c98h41TkREA</a:t>
            </a:r>
            <a:r>
              <a:rPr lang="en-US" sz="1800"/>
              <a:t> </a:t>
            </a:r>
          </a:p>
          <a:p>
            <a:pPr indent="-787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</a:pPr>
            <a:r>
              <a:rPr lang="en-US" sz="1800" u="sng">
                <a:solidFill>
                  <a:schemeClr val="hlink"/>
                </a:solidFill>
                <a:hlinkClick r:id="rId12"/>
              </a:rPr>
              <a:t>https://www.zhihu.com/question/62307321/answer/242934910</a:t>
            </a:r>
            <a:r>
              <a:rPr lang="en-US" sz="1800"/>
              <a:t> 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3684598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85" y="1504949"/>
            <a:ext cx="110299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>
            <p:ph type="title"/>
          </p:nvPr>
        </p:nvSpPr>
        <p:spPr>
          <a:xfrm>
            <a:off x="1527143" y="3071449"/>
            <a:ext cx="8901000" cy="27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0541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16600"/>
              <a:buFont typeface="Meddon"/>
              <a:buNone/>
            </a:pPr>
            <a:r>
              <a:rPr b="0" i="0" lang="en-US" sz="16600" u="sng" cap="none" strike="noStrike">
                <a:solidFill>
                  <a:srgbClr val="3F3F3F"/>
                </a:solidFill>
                <a:latin typeface="Meddon"/>
                <a:ea typeface="Meddon"/>
                <a:cs typeface="Meddon"/>
                <a:sym typeface="Meddon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Problem statement: Background Info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Based on accident statistics for the year 2014, there were 3,401 seriously injured cyclists and 113 fatalities.</a:t>
            </a:r>
          </a:p>
          <a:p>
            <a:pPr indent="-4572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AutoNum type="arabicPeriod"/>
            </a:pPr>
            <a:r>
              <a:rPr lang="en-US" sz="3600"/>
              <a:t>A study has found that t</a:t>
            </a: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 number of crashes caused by blind spots has increased by 50% over the last two years</a:t>
            </a:r>
            <a:r>
              <a:rPr lang="en-US" sz="3600"/>
              <a:t>.</a:t>
            </a: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(Motoring news)</a:t>
            </a:r>
          </a:p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Conceptual Sketch</a:t>
            </a:r>
          </a:p>
        </p:txBody>
      </p:sp>
      <p:pic>
        <p:nvPicPr>
          <p:cNvPr id="139" name="Shape 1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4475"/>
            <a:ext cx="4579500" cy="292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Shape 140"/>
          <p:cNvGrpSpPr/>
          <p:nvPr/>
        </p:nvGrpSpPr>
        <p:grpSpPr>
          <a:xfrm>
            <a:off x="4667377" y="1186962"/>
            <a:ext cx="6762541" cy="5556738"/>
            <a:chOff x="82" y="0"/>
            <a:chExt cx="6762541" cy="5556738"/>
          </a:xfrm>
        </p:grpSpPr>
        <p:sp>
          <p:nvSpPr>
            <p:cNvPr id="141" name="Shape 141"/>
            <p:cNvSpPr/>
            <p:nvPr/>
          </p:nvSpPr>
          <p:spPr>
            <a:xfrm>
              <a:off x="507202" y="0"/>
              <a:ext cx="5748300" cy="555673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5D7C9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82" y="1667021"/>
              <a:ext cx="3298800" cy="2222695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108585" y="1775524"/>
              <a:ext cx="3081794" cy="2005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Affix tablet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onto the A-pillar to visualize the region obstructed to increase the peripheral vision range of the motorist.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3463823" y="1667021"/>
              <a:ext cx="3298800" cy="2222695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3572326" y="1775524"/>
              <a:ext cx="3081794" cy="2005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Develop an App using Android Studio to </a:t>
              </a:r>
              <a:r>
                <a:rPr lang="en-US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transfer the images acquired from the camera to the screen seamlessly in real time.</a:t>
              </a:r>
            </a:p>
          </p:txBody>
        </p:sp>
      </p:grpSp>
      <p:sp>
        <p:nvSpPr>
          <p:cNvPr id="146" name="Shape 14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0" y="0"/>
            <a:ext cx="10058400" cy="724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429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</a:p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5" name="Shape 155" title="Senior design demo1">
            <a:hlinkClick r:id="rId3"/>
          </p:cNvPr>
          <p:cNvSpPr/>
          <p:nvPr/>
        </p:nvSpPr>
        <p:spPr>
          <a:xfrm>
            <a:off x="942025" y="724275"/>
            <a:ext cx="10362376" cy="52859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Functional Requirements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097280" y="1737409"/>
            <a:ext cx="10058400" cy="4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254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Tablet(hardware):Nexus7</a:t>
            </a:r>
          </a:p>
          <a:p>
            <a:pPr indent="-2540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App development(software):</a:t>
            </a:r>
          </a:p>
          <a:p>
            <a:pPr indent="-157480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Camera activity: Zoom in\out, block size.</a:t>
            </a:r>
          </a:p>
          <a:p>
            <a:pPr indent="-1574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Customized: I</a:t>
            </a:r>
            <a:r>
              <a:rPr lang="en-US" sz="3600"/>
              <a:t>nput</a:t>
            </a: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the default size of the pillar.</a:t>
            </a:r>
          </a:p>
          <a:p>
            <a:pPr indent="-1574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Pillar category: Allows users to choose the pillar size of their car.</a:t>
            </a:r>
          </a:p>
          <a:p>
            <a:pPr indent="-91440" lvl="0" marL="9144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Non Functional Requirements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097280" y="1845734"/>
            <a:ext cx="10480431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00" lvl="0" marL="68580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size of the tablet are supposed to suitable for the wide of A pillar.</a:t>
            </a:r>
          </a:p>
          <a:p>
            <a:pPr indent="-635000" lvl="0" marL="68580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 us: our introduction and contact information.</a:t>
            </a:r>
          </a:p>
          <a:p>
            <a:pPr indent="-635000" lvl="0" marL="68580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product: project statement, purpose and design</a:t>
            </a:r>
          </a:p>
          <a:p>
            <a:pPr indent="-635000" lvl="0" marL="68580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Char char="•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can work at the speed below 10 miles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Technical Consideration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006205" y="1737357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wrap="square" tIns="45700">
            <a:noAutofit/>
          </a:bodyPr>
          <a:lstStyle/>
          <a:p>
            <a:pPr indent="-91440" lvl="0" marL="9144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Use java on android studio to develop an app to make drivers can see the outside view through A pillar.</a:t>
            </a:r>
          </a:p>
          <a:p>
            <a:pPr indent="-91440" lvl="0" marL="9144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need to develop the camera class by ourselves since the Java version can only be used though the latest edition camera function -camera2</a:t>
            </a:r>
          </a:p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SDMAY 18 - 20    CRAZY PILLAR</a:t>
            </a: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descr="Jaguar Land Rover is developing the 360 Virtual Urban Windscreen which allows drivers to get a complete, unhindered view of the road. Watch the video to see the transparent pillars, Heads-Up display and ‘Follow Me’ Ghost Car Navigation.   Connect with Jaguar: Website: http://www.jaguar.com Facebook: https://www.facebook.com/Jaguar Twitter: https://twitter.com/Jaguar XF Sportbrake: https://twitter.com/Sportbrake Instagram: http://instagram.com/jaguar" id="187" name="Shape 187" title="Jaguar Land Rover introduces the 360 Virtual Urban Windscreen">
            <a:hlinkClick r:id="rId3"/>
          </p:cNvPr>
          <p:cNvSpPr/>
          <p:nvPr/>
        </p:nvSpPr>
        <p:spPr>
          <a:xfrm>
            <a:off x="6587975" y="1694850"/>
            <a:ext cx="4997300" cy="30328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800" y="1555250"/>
            <a:ext cx="5075351" cy="33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862800" y="5091100"/>
            <a:ext cx="58677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Corner radar and rear radar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858200" y="254250"/>
            <a:ext cx="10580400" cy="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3000"/>
              <a:t>                                    </a:t>
            </a:r>
            <a:r>
              <a:rPr lang="en-US" sz="3600">
                <a:solidFill>
                  <a:srgbClr val="CC4125"/>
                </a:solidFill>
              </a:rPr>
              <a:t>market survey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